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8"/>
    <p:restoredTop sz="94701"/>
  </p:normalViewPr>
  <p:slideViewPr>
    <p:cSldViewPr snapToGrid="0">
      <p:cViewPr varScale="1">
        <p:scale>
          <a:sx n="121" d="100"/>
          <a:sy n="121" d="100"/>
        </p:scale>
        <p:origin x="824"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41080e8e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41080e8e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discuss about the linear classifier in the vector space.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Probably you can understand from the previous discussion, that </a:t>
            </a:r>
            <a:r>
              <a:rPr lang="en" dirty="0" err="1"/>
              <a:t>Rokio</a:t>
            </a:r>
            <a:r>
              <a:rPr lang="en" dirty="0"/>
              <a:t> classifier is a linear classifier and K-nearest-neighbor is a non-linear classifier. So what is that actually mean?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keep it simple, I will discuss about linear classifier as a two-class classifier that decides class membership by comparing a linear combination of the features to a threshold.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separator between one class and another changes depending on the dimension of the vector space. In a two dimensions, the separator is a line. The separator is a plane in a three dimensional space. And hyperplane in many dimensional space.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Let’s start with 2 dimensional space. The line has a form like equation 1. X1 and X2 representing the document and w1 and w2 along with the b makes the decision boundary. If w1, x1 and w2, x2 is greater than b, then the document is assigns to a class C. On the other hand if w1, x1 and w2, x2 is less than or equal to b, then the document is assigns to the complement of class C. Thus it makes the boundary.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 can simply generalize this for higher dimensional space. A plane in 3 dimensional space can be defined by equation 4. A hyperplane in higher dimensional space can be defined by equation 5.</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41080e8e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41080e8e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If it is possible to linearly separate the data, then it is called linearly separable.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416e0142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416e0142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the data is linearly separable, then there exist infinite number of hyperplanes that can separate the data. It is a big challenge to choose the correct hyperplane to choose in the classifier. Some will behave correctly for the new data, and others will not.</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416e0142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416e0142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There are other types of linear classifier, such as perceptron and support vector machine, which iterate over the dataset and usually perform better than simple linear classification. Rokio, Naive Bias, kNN … they consider simple classifiers. They generate the classifiers directly from the training data, they don’t iterate.</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416e0142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416e0142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Not all the datasets are linearly separable, not matter what classifier we are using. If the data naturally forms complex shapes, non linear classifier suggest k-nearest neighbor as the much better option. A linear classifier will not work for those dataset.</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41080e8e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41080e8e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Okay, now I am going to wrap up my today’s presentation. Here is some reference and further reading if you feel this topic interesting.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41080e8e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41080e8e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take a question from you.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41080e8e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41080e8e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your question.</a:t>
            </a:r>
            <a:endParaRPr/>
          </a:p>
          <a:p>
            <a:pPr marL="0" lvl="0" indent="0" algn="l" rtl="0">
              <a:spcBef>
                <a:spcPts val="0"/>
              </a:spcBef>
              <a:spcAft>
                <a:spcPts val="0"/>
              </a:spcAft>
              <a:buNone/>
            </a:pPr>
            <a:endParaRPr/>
          </a:p>
          <a:p>
            <a:pPr marL="0" lvl="0" indent="0" algn="l" rtl="0">
              <a:spcBef>
                <a:spcPts val="0"/>
              </a:spcBef>
              <a:spcAft>
                <a:spcPts val="0"/>
              </a:spcAft>
              <a:buNone/>
            </a:pPr>
            <a:r>
              <a:rPr lang="en"/>
              <a:t>When performing the text classification, the axis of the vector space represents the dictionary terms of the documents.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41080e8e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841080e8e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Thank you for participating in the today’s presentation session.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416e0142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416e0142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41080e8e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41080e8e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vector space model, we represent the collection of documents as a set of vectors in common space.</a:t>
            </a:r>
            <a:endParaRPr/>
          </a:p>
          <a:p>
            <a:pPr marL="0" lvl="0" indent="0" algn="l" rtl="0">
              <a:spcBef>
                <a:spcPts val="0"/>
              </a:spcBef>
              <a:spcAft>
                <a:spcPts val="0"/>
              </a:spcAft>
              <a:buNone/>
            </a:pPr>
            <a:endParaRPr/>
          </a:p>
          <a:p>
            <a:pPr marL="0" lvl="0" indent="0" algn="l" rtl="0">
              <a:spcBef>
                <a:spcPts val="0"/>
              </a:spcBef>
              <a:spcAft>
                <a:spcPts val="0"/>
              </a:spcAft>
              <a:buNone/>
            </a:pPr>
            <a:r>
              <a:rPr lang="en"/>
              <a:t>In this model, the vector of document has one component for each dictionary term.</a:t>
            </a:r>
            <a:endParaRPr/>
          </a:p>
          <a:p>
            <a:pPr marL="0" lvl="0" indent="0" algn="l" rtl="0">
              <a:spcBef>
                <a:spcPts val="0"/>
              </a:spcBef>
              <a:spcAft>
                <a:spcPts val="0"/>
              </a:spcAft>
              <a:buNone/>
            </a:pPr>
            <a:endParaRPr/>
          </a:p>
          <a:p>
            <a:pPr marL="0" lvl="0" indent="0" algn="l" rtl="0">
              <a:spcBef>
                <a:spcPts val="0"/>
              </a:spcBef>
              <a:spcAft>
                <a:spcPts val="0"/>
              </a:spcAft>
              <a:buNone/>
            </a:pPr>
            <a:r>
              <a:rPr lang="en"/>
              <a:t>These documents all share a single common space.</a:t>
            </a:r>
            <a:endParaRPr/>
          </a:p>
          <a:p>
            <a:pPr marL="0" lvl="0" indent="0" algn="l" rtl="0">
              <a:spcBef>
                <a:spcPts val="0"/>
              </a:spcBef>
              <a:spcAft>
                <a:spcPts val="0"/>
              </a:spcAft>
              <a:buNone/>
            </a:pPr>
            <a:endParaRPr/>
          </a:p>
          <a:p>
            <a:pPr marL="0" lvl="0" indent="0" algn="l" rtl="0">
              <a:spcBef>
                <a:spcPts val="0"/>
              </a:spcBef>
              <a:spcAft>
                <a:spcPts val="0"/>
              </a:spcAft>
              <a:buNone/>
            </a:pPr>
            <a:r>
              <a:rPr lang="en"/>
              <a:t>For example in the figure we can see an example of vector space of word documents.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41080e8e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41080e8e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basic hypothesis in using the vector space model for classification is the contiguity hypothesis. It says Documents in the same class form a contiguous region and Regions of different classes do not overlap.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text classification, classes can be distinguished by word patterns.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example, documents in the class China tend to have high values on dimensions like Chinese, Beijing, and Mao whereas documents in the class UK tend to have high values for London, British and Queen.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Documents of the two classes therefore form distinct contiguous regions as shown in Figure here. We can draw boundaries that separate them and classify new documents. In the figure we can see the star, as the query document and it classified as Chinese.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how do we can draw this separators? It is not very hard in this example as the boundary is very clear and can be marked visually. But what about a space of hundreds of dimension and thousands of documents? There are many methods such as using central points or following neighbors. I will discuss about this in my next slides.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41080e8e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41080e8e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discuss about the </a:t>
            </a:r>
            <a:r>
              <a:rPr lang="en" dirty="0" err="1"/>
              <a:t>rocchio</a:t>
            </a:r>
            <a:r>
              <a:rPr lang="en" dirty="0"/>
              <a:t> classification. </a:t>
            </a:r>
            <a:r>
              <a:rPr lang="en" dirty="0" err="1"/>
              <a:t>Rocchio</a:t>
            </a:r>
            <a:r>
              <a:rPr lang="en" dirty="0"/>
              <a:t> classification is a method of calculating class boundaries in the vector space.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Let’s first discuss about what decision boundary is. The boundaries in the figure, which we call decision boundaries, are chosen to separate the three classes. The boundaries here is chosen arbitrarily. To classify a new document, depicted as a star in the figure, we determine the region it occurs in and assign it the class of that region, here it belongs to China. Our task in vector space classification is to devise algorithms that compute good boundaries where “good” means high classification accuracy on data that is unseen during training.</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One of the best-known way of computing good class boundaries is </a:t>
            </a:r>
            <a:r>
              <a:rPr lang="en" dirty="0" err="1"/>
              <a:t>Rocchio</a:t>
            </a:r>
            <a:r>
              <a:rPr lang="en" dirty="0"/>
              <a:t> classification, which uses centroids to define the boundaries.</a:t>
            </a: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416e0142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416e0142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416e0142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416e0142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Three example centroids are shown as solid circles in the figure.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boundary between two classes in </a:t>
            </a:r>
            <a:r>
              <a:rPr lang="en" dirty="0" err="1"/>
              <a:t>Rocchio</a:t>
            </a:r>
            <a:r>
              <a:rPr lang="en" dirty="0"/>
              <a:t> classification is the set of points with equal distance from the two centroids. For example, here (a1, a2) and (b1, b2) and (c1, c2) all are equally distanced from the centroid of UK and Kenya respectively. This set of points create the decision boundary here.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Let’s take a quick look to the algorithm of the </a:t>
            </a:r>
            <a:r>
              <a:rPr lang="en" dirty="0" err="1"/>
              <a:t>Rocchio</a:t>
            </a:r>
            <a:r>
              <a:rPr lang="en" dirty="0"/>
              <a:t> classification.</a:t>
            </a:r>
            <a:endParaRPr dirty="0"/>
          </a:p>
          <a:p>
            <a:pPr marL="457200" lvl="0" indent="-298450" algn="l" rtl="0">
              <a:spcBef>
                <a:spcPts val="0"/>
              </a:spcBef>
              <a:spcAft>
                <a:spcPts val="0"/>
              </a:spcAft>
              <a:buSzPts val="1100"/>
              <a:buAutoNum type="arabicPeriod"/>
            </a:pPr>
            <a:r>
              <a:rPr lang="en" dirty="0"/>
              <a:t>In the training phase, each class </a:t>
            </a:r>
            <a:r>
              <a:rPr lang="en" dirty="0" err="1"/>
              <a:t>Cj</a:t>
            </a:r>
            <a:r>
              <a:rPr lang="en" dirty="0"/>
              <a:t> in set C; which represents the set of all classes, assigns D of the document of the training documents that are in the class </a:t>
            </a:r>
            <a:r>
              <a:rPr lang="en" dirty="0" err="1"/>
              <a:t>Cj</a:t>
            </a:r>
            <a:r>
              <a:rPr lang="en" dirty="0"/>
              <a:t>. </a:t>
            </a:r>
            <a:endParaRPr dirty="0"/>
          </a:p>
          <a:p>
            <a:pPr marL="457200" lvl="0" indent="-298450" algn="l" rtl="0">
              <a:spcBef>
                <a:spcPts val="0"/>
              </a:spcBef>
              <a:spcAft>
                <a:spcPts val="0"/>
              </a:spcAft>
              <a:buSzPts val="1100"/>
              <a:buAutoNum type="arabicPeriod"/>
            </a:pPr>
            <a:r>
              <a:rPr lang="en" dirty="0"/>
              <a:t>Next, calculate the centroid of that class of documents by computing the vector average using the normalized vector of all documents of class J.</a:t>
            </a:r>
            <a:endParaRPr dirty="0"/>
          </a:p>
          <a:p>
            <a:pPr marL="457200" lvl="0" indent="-298450" algn="l" rtl="0">
              <a:spcBef>
                <a:spcPts val="0"/>
              </a:spcBef>
              <a:spcAft>
                <a:spcPts val="0"/>
              </a:spcAft>
              <a:buSzPts val="1100"/>
              <a:buAutoNum type="arabicPeriod"/>
            </a:pPr>
            <a:r>
              <a:rPr lang="en" dirty="0"/>
              <a:t>This function returns a set of centroids.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When applying </a:t>
            </a:r>
            <a:r>
              <a:rPr lang="en" dirty="0" err="1"/>
              <a:t>Rocchio</a:t>
            </a:r>
            <a:r>
              <a:rPr lang="en" dirty="0"/>
              <a:t>, you will require these set of centroids generated by the Train-</a:t>
            </a:r>
            <a:r>
              <a:rPr lang="en" dirty="0" err="1"/>
              <a:t>Rocchio</a:t>
            </a:r>
            <a:r>
              <a:rPr lang="en" dirty="0"/>
              <a:t> </a:t>
            </a:r>
            <a:r>
              <a:rPr lang="en" dirty="0" err="1"/>
              <a:t>functuion</a:t>
            </a:r>
            <a:r>
              <a:rPr lang="en" dirty="0"/>
              <a:t> and the document D. It returns the nearest centroid to the given document.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This is how </a:t>
            </a:r>
            <a:r>
              <a:rPr lang="en" dirty="0" err="1"/>
              <a:t>Rocchio</a:t>
            </a:r>
            <a:r>
              <a:rPr lang="en" dirty="0"/>
              <a:t> classification work.</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41080e8e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841080e8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discuss about the K-nearest neighbor classification.</a:t>
            </a:r>
            <a:endParaRPr/>
          </a:p>
          <a:p>
            <a:pPr marL="0" lvl="0" indent="0" algn="l" rtl="0">
              <a:spcBef>
                <a:spcPts val="0"/>
              </a:spcBef>
              <a:spcAft>
                <a:spcPts val="0"/>
              </a:spcAft>
              <a:buNone/>
            </a:pPr>
            <a:endParaRPr/>
          </a:p>
          <a:p>
            <a:pPr marL="0" lvl="0" indent="0" algn="l" rtl="0">
              <a:spcBef>
                <a:spcPts val="0"/>
              </a:spcBef>
              <a:spcAft>
                <a:spcPts val="0"/>
              </a:spcAft>
              <a:buNone/>
            </a:pPr>
            <a:r>
              <a:rPr lang="en"/>
              <a:t>Unlike Rocchio, k nearest neighbor or kNN classification determines the decision boundary locally. In k nearest neighbor, instead of assigning each documents to the nearest centroid, a document is assigned to the class of it’s “K” nearby neighbors. This comes from the idea that a document being the same class as other nearby documents.</a:t>
            </a:r>
            <a:endParaRPr/>
          </a:p>
          <a:p>
            <a:pPr marL="0" lvl="0" indent="0" algn="l" rtl="0">
              <a:spcBef>
                <a:spcPts val="0"/>
              </a:spcBef>
              <a:spcAft>
                <a:spcPts val="0"/>
              </a:spcAft>
              <a:buNone/>
            </a:pPr>
            <a:endParaRPr/>
          </a:p>
          <a:p>
            <a:pPr marL="0" lvl="0" indent="0" algn="l" rtl="0">
              <a:spcBef>
                <a:spcPts val="0"/>
              </a:spcBef>
              <a:spcAft>
                <a:spcPts val="0"/>
              </a:spcAft>
              <a:buNone/>
            </a:pPr>
            <a:r>
              <a:rPr lang="en"/>
              <a:t>For k equals 1, we assign each document to the class of its closest neighbor.</a:t>
            </a:r>
            <a:endParaRPr/>
          </a:p>
          <a:p>
            <a:pPr marL="0" lvl="0" indent="0" algn="l" rtl="0">
              <a:spcBef>
                <a:spcPts val="0"/>
              </a:spcBef>
              <a:spcAft>
                <a:spcPts val="0"/>
              </a:spcAft>
              <a:buNone/>
            </a:pPr>
            <a:endParaRPr/>
          </a:p>
          <a:p>
            <a:pPr marL="0" lvl="0" indent="0" algn="l" rtl="0">
              <a:spcBef>
                <a:spcPts val="0"/>
              </a:spcBef>
              <a:spcAft>
                <a:spcPts val="0"/>
              </a:spcAft>
              <a:buNone/>
            </a:pPr>
            <a:r>
              <a:rPr lang="en"/>
              <a:t>Decision boundaries in 1NN are concatenated segments of the Voronoi tes-sellation as shown in the figure here. The Voronoi tes-sellation of a set of objects decomposes space into Voronoi cells, where each object’s cell consists of all points that are closer to the object than to other objects. In our case, the objects are documents. The Voronoi tes-sellation then partitions the plane into D convex polygons, each containing its corresponding document as shown in the Figure, where a convex polygon is a convex region in 2-dimensional space bounded by the lines.</a:t>
            </a:r>
            <a:endParaRPr/>
          </a:p>
          <a:p>
            <a:pPr marL="0" lvl="0" indent="0" algn="l" rtl="0">
              <a:spcBef>
                <a:spcPts val="0"/>
              </a:spcBef>
              <a:spcAft>
                <a:spcPts val="0"/>
              </a:spcAft>
              <a:buNone/>
            </a:pPr>
            <a:endParaRPr/>
          </a:p>
          <a:p>
            <a:pPr marL="0" lvl="0" indent="0" algn="l" rtl="0">
              <a:spcBef>
                <a:spcPts val="0"/>
              </a:spcBef>
              <a:spcAft>
                <a:spcPts val="0"/>
              </a:spcAft>
              <a:buNone/>
            </a:pPr>
            <a:r>
              <a:rPr lang="en"/>
              <a:t>For general k is an element of N in kNN, consider the region in the space for which the set of k nearest neighbors are the same. This again is a convex polygon and the space is partitioned into convex polygons, within each of which the set of k nearest neighbors is invariant.</a:t>
            </a:r>
            <a:endParaRPr/>
          </a:p>
          <a:p>
            <a:pPr marL="0" lvl="0" indent="0" algn="l" rtl="0">
              <a:spcBef>
                <a:spcPts val="0"/>
              </a:spcBef>
              <a:spcAft>
                <a:spcPts val="0"/>
              </a:spcAft>
              <a:buNone/>
            </a:pPr>
            <a:endParaRPr/>
          </a:p>
          <a:p>
            <a:pPr marL="0" lvl="0" indent="0" algn="l" rtl="0">
              <a:spcBef>
                <a:spcPts val="0"/>
              </a:spcBef>
              <a:spcAft>
                <a:spcPts val="0"/>
              </a:spcAft>
              <a:buNone/>
            </a:pPr>
            <a:r>
              <a:rPr lang="en"/>
              <a:t>Selection of K is a non-trivial task. The parameter k in kNN is often chosen based on experience or knowledge about the classification problem at hand. It is desirable for k to be odd to make ties less likely. k = 3 and k = 5 are common choices, but much larger values between 50 and 100 are also used. An alternative way of setting the parameter is to select the k that gives best results on a held-out portion of the training set.</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41080e8e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41080e8e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a look to the Training and Using the standard k nearest neighbor algorithm.</a:t>
            </a:r>
            <a:endParaRPr/>
          </a:p>
          <a:p>
            <a:pPr marL="0" lvl="0" indent="0" algn="l" rtl="0">
              <a:spcBef>
                <a:spcPts val="0"/>
              </a:spcBef>
              <a:spcAft>
                <a:spcPts val="0"/>
              </a:spcAft>
              <a:buNone/>
            </a:pPr>
            <a:endParaRPr/>
          </a:p>
          <a:p>
            <a:pPr marL="0" lvl="0" indent="0" algn="l" rtl="0">
              <a:spcBef>
                <a:spcPts val="0"/>
              </a:spcBef>
              <a:spcAft>
                <a:spcPts val="0"/>
              </a:spcAft>
              <a:buNone/>
            </a:pPr>
            <a:r>
              <a:rPr lang="en"/>
              <a:t>K nearest neighbor is very simple to train. The only steps are preprocessing the documents and selecting a value for k.</a:t>
            </a:r>
            <a:endParaRPr/>
          </a:p>
          <a:p>
            <a:pPr marL="0" lvl="0" indent="0" algn="l" rtl="0">
              <a:spcBef>
                <a:spcPts val="0"/>
              </a:spcBef>
              <a:spcAft>
                <a:spcPts val="0"/>
              </a:spcAft>
              <a:buNone/>
            </a:pPr>
            <a:endParaRPr/>
          </a:p>
          <a:p>
            <a:pPr marL="0" lvl="0" indent="0" algn="l" rtl="0">
              <a:spcBef>
                <a:spcPts val="0"/>
              </a:spcBef>
              <a:spcAft>
                <a:spcPts val="0"/>
              </a:spcAft>
              <a:buNone/>
            </a:pPr>
            <a:r>
              <a:rPr lang="en"/>
              <a:t>Preprocessing steps includes the steps like tokenization. It is possible to run </a:t>
            </a:r>
            <a:r>
              <a:rPr lang="en">
                <a:solidFill>
                  <a:schemeClr val="dk1"/>
                </a:solidFill>
              </a:rPr>
              <a:t>k nearest neighbor without preprocessing, but that is less efficient overall. If the documents are not preprocessed in the training stage, it has to preprocessed each time a test document is added.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Selection of k has been discussed in the previous slide.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Applying K nearest neighbor involves selecting the nearest neighbors of the given documents. Then every possible class, estimate the probability that given document is in that class based on the intersection of the given document’s neighbors and the selected class. It then returns the class that gives the highest probability.</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00" y="0"/>
            <a:ext cx="9144000" cy="2834100"/>
          </a:xfrm>
          <a:prstGeom prst="rect">
            <a:avLst/>
          </a:prstGeom>
          <a:solidFill>
            <a:srgbClr val="0081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3" name="Google Shape;13;p2" descr="https://lh5.googleusercontent.com/cJTU8-oVjKmXb-KV0g510BS37l_rPOZWhzXKNZurD34T0pkFWWUHeb2aB12IcV5I89abqDtPb4V4SckLBCGztWLCZGn3YgGucTVq2hSftIB4FHKuZpDYsus45J_e3-YmBcUgPMRjXSI"/>
          <p:cNvPicPr preferRelativeResize="0"/>
          <p:nvPr/>
        </p:nvPicPr>
        <p:blipFill rotWithShape="1">
          <a:blip r:embed="rId2">
            <a:alphaModFix/>
          </a:blip>
          <a:srcRect/>
          <a:stretch/>
        </p:blipFill>
        <p:spPr>
          <a:xfrm>
            <a:off x="6871050" y="76200"/>
            <a:ext cx="2196751" cy="10216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100" y="0"/>
            <a:ext cx="9144000" cy="1152600"/>
          </a:xfrm>
          <a:prstGeom prst="rect">
            <a:avLst/>
          </a:prstGeom>
          <a:solidFill>
            <a:srgbClr val="0081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p:nvPr/>
        </p:nvSpPr>
        <p:spPr>
          <a:xfrm>
            <a:off x="-100" y="0"/>
            <a:ext cx="9144000" cy="1152600"/>
          </a:xfrm>
          <a:prstGeom prst="rect">
            <a:avLst/>
          </a:prstGeom>
          <a:solidFill>
            <a:srgbClr val="0081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100" y="0"/>
            <a:ext cx="9144000" cy="1152600"/>
          </a:xfrm>
          <a:prstGeom prst="rect">
            <a:avLst/>
          </a:prstGeom>
          <a:solidFill>
            <a:srgbClr val="0081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p:nvPr/>
        </p:nvSpPr>
        <p:spPr>
          <a:xfrm>
            <a:off x="-100" y="0"/>
            <a:ext cx="9144000" cy="1152600"/>
          </a:xfrm>
          <a:prstGeom prst="rect">
            <a:avLst/>
          </a:prstGeom>
          <a:solidFill>
            <a:srgbClr val="0081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title"/>
          </p:nvPr>
        </p:nvSpPr>
        <p:spPr>
          <a:xfrm>
            <a:off x="311700" y="230575"/>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100" y="0"/>
            <a:ext cx="4572000" cy="5143500"/>
          </a:xfrm>
          <a:prstGeom prst="rect">
            <a:avLst/>
          </a:prstGeom>
          <a:solidFill>
            <a:srgbClr val="0081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200"/>
              <a:buNone/>
              <a:defRPr sz="42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899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800" b="1" dirty="0">
                <a:solidFill>
                  <a:srgbClr val="FFFFFF"/>
                </a:solidFill>
              </a:rPr>
              <a:t>ITCS 6190/8190, Spring 2020</a:t>
            </a:r>
            <a:endParaRPr b="1" dirty="0">
              <a:solidFill>
                <a:srgbClr val="FFFFFF"/>
              </a:solidFill>
            </a:endParaRPr>
          </a:p>
          <a:p>
            <a:pPr marL="0" lvl="0" indent="0" algn="ctr" rtl="0">
              <a:spcBef>
                <a:spcPts val="0"/>
              </a:spcBef>
              <a:spcAft>
                <a:spcPts val="0"/>
              </a:spcAft>
              <a:buNone/>
            </a:pPr>
            <a:r>
              <a:rPr lang="en" dirty="0"/>
              <a:t>Vector Space Classification </a:t>
            </a:r>
            <a:endParaRPr dirty="0"/>
          </a:p>
        </p:txBody>
      </p:sp>
      <p:sp>
        <p:nvSpPr>
          <p:cNvPr id="57" name="Google Shape;57;p1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Abdullah Al </a:t>
            </a:r>
            <a:r>
              <a:rPr lang="en" dirty="0" err="1"/>
              <a:t>Raqibul</a:t>
            </a:r>
            <a:r>
              <a:rPr lang="en" dirty="0"/>
              <a:t> Islam</a:t>
            </a:r>
            <a:endParaRPr dirty="0"/>
          </a:p>
          <a:p>
            <a:pPr marL="0" lvl="0" indent="0" algn="ctr" rtl="0">
              <a:spcBef>
                <a:spcPts val="0"/>
              </a:spcBef>
              <a:spcAft>
                <a:spcPts val="0"/>
              </a:spcAft>
              <a:buNone/>
            </a:pPr>
            <a:r>
              <a:rPr lang="en" dirty="0"/>
              <a:t>UNCC ID #801151189</a:t>
            </a:r>
            <a:endParaRPr dirty="0"/>
          </a:p>
        </p:txBody>
      </p:sp>
      <p:pic>
        <p:nvPicPr>
          <p:cNvPr id="3" name="Audio 2">
            <a:hlinkClick r:id="" action="ppaction://media"/>
            <a:extLst>
              <a:ext uri="{FF2B5EF4-FFF2-40B4-BE49-F238E27FC236}">
                <a16:creationId xmlns:a16="http://schemas.microsoft.com/office/drawing/2014/main" id="{AE4F68D0-9A04-0E43-800C-07C142CD3F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classification</a:t>
            </a:r>
            <a:endParaRPr/>
          </a:p>
        </p:txBody>
      </p:sp>
      <p:sp>
        <p:nvSpPr>
          <p:cNvPr id="134" name="Google Shape;13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371600" lvl="0" indent="457200" algn="l" rtl="0">
              <a:lnSpc>
                <a:spcPct val="150000"/>
              </a:lnSpc>
              <a:spcBef>
                <a:spcPts val="0"/>
              </a:spcBef>
              <a:spcAft>
                <a:spcPts val="0"/>
              </a:spcAft>
              <a:buNone/>
            </a:pPr>
            <a:r>
              <a:rPr lang="en" dirty="0"/>
              <a:t>Line equation:				… eq(1)</a:t>
            </a:r>
            <a:endParaRPr dirty="0"/>
          </a:p>
          <a:p>
            <a:pPr marL="2743200" lvl="0" indent="457200" algn="l" rtl="0">
              <a:lnSpc>
                <a:spcPct val="150000"/>
              </a:lnSpc>
              <a:spcBef>
                <a:spcPts val="1600"/>
              </a:spcBef>
              <a:spcAft>
                <a:spcPts val="0"/>
              </a:spcAft>
              <a:buNone/>
            </a:pPr>
            <a:r>
              <a:rPr lang="en" dirty="0"/>
              <a:t>w</a:t>
            </a:r>
            <a:r>
              <a:rPr lang="en" baseline="-25000" dirty="0"/>
              <a:t>1</a:t>
            </a:r>
            <a:r>
              <a:rPr lang="en" dirty="0"/>
              <a:t>x</a:t>
            </a:r>
            <a:r>
              <a:rPr lang="en" baseline="-25000" dirty="0"/>
              <a:t>1</a:t>
            </a:r>
            <a:r>
              <a:rPr lang="en" dirty="0"/>
              <a:t> + w</a:t>
            </a:r>
            <a:r>
              <a:rPr lang="en" baseline="-25000" dirty="0"/>
              <a:t>2</a:t>
            </a:r>
            <a:r>
              <a:rPr lang="en" dirty="0"/>
              <a:t>x</a:t>
            </a:r>
            <a:r>
              <a:rPr lang="en" baseline="-25000" dirty="0"/>
              <a:t>2</a:t>
            </a:r>
            <a:r>
              <a:rPr lang="en" dirty="0"/>
              <a:t> &gt; b 		… eq(2)</a:t>
            </a:r>
            <a:endParaRPr dirty="0"/>
          </a:p>
          <a:p>
            <a:pPr marL="2743200" lvl="0" indent="457200" algn="l" rtl="0">
              <a:lnSpc>
                <a:spcPct val="150000"/>
              </a:lnSpc>
              <a:spcBef>
                <a:spcPts val="1600"/>
              </a:spcBef>
              <a:spcAft>
                <a:spcPts val="0"/>
              </a:spcAft>
              <a:buClr>
                <a:schemeClr val="dk1"/>
              </a:buClr>
              <a:buSzPts val="1100"/>
              <a:buFont typeface="Arial"/>
              <a:buNone/>
            </a:pPr>
            <a:r>
              <a:rPr lang="en" dirty="0"/>
              <a:t>w</a:t>
            </a:r>
            <a:r>
              <a:rPr lang="en" baseline="-25000" dirty="0"/>
              <a:t>1</a:t>
            </a:r>
            <a:r>
              <a:rPr lang="en" dirty="0"/>
              <a:t>x</a:t>
            </a:r>
            <a:r>
              <a:rPr lang="en" baseline="-25000" dirty="0"/>
              <a:t>1</a:t>
            </a:r>
            <a:r>
              <a:rPr lang="en" dirty="0"/>
              <a:t> + w</a:t>
            </a:r>
            <a:r>
              <a:rPr lang="en" baseline="-25000" dirty="0"/>
              <a:t>2</a:t>
            </a:r>
            <a:r>
              <a:rPr lang="en" dirty="0"/>
              <a:t>x</a:t>
            </a:r>
            <a:r>
              <a:rPr lang="en" baseline="-25000" dirty="0"/>
              <a:t>2</a:t>
            </a:r>
            <a:r>
              <a:rPr lang="en" dirty="0"/>
              <a:t> &lt;= b 		… eq(3)</a:t>
            </a:r>
            <a:endParaRPr dirty="0"/>
          </a:p>
          <a:p>
            <a:pPr marL="2743200" lvl="0" indent="457200" algn="l" rtl="0">
              <a:lnSpc>
                <a:spcPct val="150000"/>
              </a:lnSpc>
              <a:spcBef>
                <a:spcPts val="1600"/>
              </a:spcBef>
              <a:spcAft>
                <a:spcPts val="0"/>
              </a:spcAft>
              <a:buClr>
                <a:schemeClr val="dk1"/>
              </a:buClr>
              <a:buSzPts val="1100"/>
              <a:buFont typeface="Arial"/>
              <a:buNone/>
            </a:pPr>
            <a:r>
              <a:rPr lang="en" dirty="0"/>
              <a:t>w</a:t>
            </a:r>
            <a:r>
              <a:rPr lang="en" baseline="-25000" dirty="0"/>
              <a:t>1</a:t>
            </a:r>
            <a:r>
              <a:rPr lang="en" dirty="0"/>
              <a:t>x</a:t>
            </a:r>
            <a:r>
              <a:rPr lang="en" baseline="-25000" dirty="0"/>
              <a:t>1</a:t>
            </a:r>
            <a:r>
              <a:rPr lang="en" dirty="0"/>
              <a:t> + w</a:t>
            </a:r>
            <a:r>
              <a:rPr lang="en" baseline="-25000" dirty="0"/>
              <a:t>2</a:t>
            </a:r>
            <a:r>
              <a:rPr lang="en" dirty="0"/>
              <a:t>x</a:t>
            </a:r>
            <a:r>
              <a:rPr lang="en" baseline="-25000" dirty="0"/>
              <a:t>2</a:t>
            </a:r>
            <a:r>
              <a:rPr lang="en" dirty="0"/>
              <a:t> + w</a:t>
            </a:r>
            <a:r>
              <a:rPr lang="en" baseline="-25000" dirty="0"/>
              <a:t>3</a:t>
            </a:r>
            <a:r>
              <a:rPr lang="en" dirty="0"/>
              <a:t>x</a:t>
            </a:r>
            <a:r>
              <a:rPr lang="en" baseline="-25000" dirty="0"/>
              <a:t>3</a:t>
            </a:r>
            <a:r>
              <a:rPr lang="en" dirty="0"/>
              <a:t>= b 		… eq(4)</a:t>
            </a:r>
            <a:endParaRPr dirty="0"/>
          </a:p>
          <a:p>
            <a:pPr marL="2743200" lvl="0" indent="457200" algn="l" rtl="0">
              <a:lnSpc>
                <a:spcPct val="150000"/>
              </a:lnSpc>
              <a:spcBef>
                <a:spcPts val="1600"/>
              </a:spcBef>
              <a:spcAft>
                <a:spcPts val="0"/>
              </a:spcAft>
              <a:buNone/>
            </a:pPr>
            <a:r>
              <a:rPr lang="en" dirty="0"/>
              <a:t>				… eq(5)</a:t>
            </a:r>
            <a:endParaRPr dirty="0"/>
          </a:p>
          <a:p>
            <a:pPr marL="2743200" lvl="0" indent="457200" algn="l" rtl="0">
              <a:lnSpc>
                <a:spcPct val="150000"/>
              </a:lnSpc>
              <a:spcBef>
                <a:spcPts val="1600"/>
              </a:spcBef>
              <a:spcAft>
                <a:spcPts val="1600"/>
              </a:spcAft>
              <a:buNone/>
            </a:pPr>
            <a:endParaRPr dirty="0"/>
          </a:p>
        </p:txBody>
      </p:sp>
      <p:pic>
        <p:nvPicPr>
          <p:cNvPr id="135" name="Google Shape;135;p21"/>
          <p:cNvPicPr preferRelativeResize="0"/>
          <p:nvPr/>
        </p:nvPicPr>
        <p:blipFill>
          <a:blip r:embed="rId5">
            <a:alphaModFix/>
          </a:blip>
          <a:stretch>
            <a:fillRect/>
          </a:stretch>
        </p:blipFill>
        <p:spPr>
          <a:xfrm>
            <a:off x="3867150" y="1209675"/>
            <a:ext cx="2457450" cy="371475"/>
          </a:xfrm>
          <a:prstGeom prst="rect">
            <a:avLst/>
          </a:prstGeom>
          <a:noFill/>
          <a:ln>
            <a:noFill/>
          </a:ln>
        </p:spPr>
      </p:pic>
      <p:pic>
        <p:nvPicPr>
          <p:cNvPr id="136" name="Google Shape;136;p21"/>
          <p:cNvPicPr preferRelativeResize="0"/>
          <p:nvPr/>
        </p:nvPicPr>
        <p:blipFill>
          <a:blip r:embed="rId6">
            <a:alphaModFix/>
          </a:blip>
          <a:stretch>
            <a:fillRect/>
          </a:stretch>
        </p:blipFill>
        <p:spPr>
          <a:xfrm>
            <a:off x="4072760" y="3678120"/>
            <a:ext cx="1434662" cy="462956"/>
          </a:xfrm>
          <a:prstGeom prst="rect">
            <a:avLst/>
          </a:prstGeom>
          <a:noFill/>
          <a:ln>
            <a:noFill/>
          </a:ln>
        </p:spPr>
      </p:pic>
      <p:pic>
        <p:nvPicPr>
          <p:cNvPr id="2" name="Audio 1">
            <a:hlinkClick r:id="" action="ppaction://media"/>
            <a:extLst>
              <a:ext uri="{FF2B5EF4-FFF2-40B4-BE49-F238E27FC236}">
                <a16:creationId xmlns:a16="http://schemas.microsoft.com/office/drawing/2014/main" id="{014DD601-CF28-AC46-AB50-AFF7238072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classification (cont.)</a:t>
            </a:r>
            <a:endParaRPr/>
          </a:p>
        </p:txBody>
      </p:sp>
      <p:sp>
        <p:nvSpPr>
          <p:cNvPr id="142" name="Google Shape;14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43" name="Google Shape;143;p22"/>
          <p:cNvSpPr txBox="1"/>
          <p:nvPr/>
        </p:nvSpPr>
        <p:spPr>
          <a:xfrm>
            <a:off x="514350" y="1294175"/>
            <a:ext cx="4809600" cy="3202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 sz="1800">
                <a:solidFill>
                  <a:schemeClr val="dk2"/>
                </a:solidFill>
              </a:rPr>
              <a:t>Linearly Separable</a:t>
            </a:r>
            <a:endParaRPr sz="1800">
              <a:solidFill>
                <a:schemeClr val="dk2"/>
              </a:solidFill>
            </a:endParaRPr>
          </a:p>
        </p:txBody>
      </p:sp>
      <p:pic>
        <p:nvPicPr>
          <p:cNvPr id="2" name="Audio 1">
            <a:hlinkClick r:id="" action="ppaction://media"/>
            <a:extLst>
              <a:ext uri="{FF2B5EF4-FFF2-40B4-BE49-F238E27FC236}">
                <a16:creationId xmlns:a16="http://schemas.microsoft.com/office/drawing/2014/main" id="{C54C11D6-8471-694F-A5DB-892FF112F6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classification (cont.)</a:t>
            </a:r>
            <a:endParaRPr/>
          </a:p>
        </p:txBody>
      </p:sp>
      <p:sp>
        <p:nvSpPr>
          <p:cNvPr id="149" name="Google Shape;14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0" name="Google Shape;150;p23"/>
          <p:cNvPicPr preferRelativeResize="0"/>
          <p:nvPr/>
        </p:nvPicPr>
        <p:blipFill>
          <a:blip r:embed="rId5">
            <a:alphaModFix/>
          </a:blip>
          <a:stretch>
            <a:fillRect/>
          </a:stretch>
        </p:blipFill>
        <p:spPr>
          <a:xfrm>
            <a:off x="5247875" y="1354225"/>
            <a:ext cx="3590325" cy="1810825"/>
          </a:xfrm>
          <a:prstGeom prst="rect">
            <a:avLst/>
          </a:prstGeom>
          <a:noFill/>
          <a:ln>
            <a:noFill/>
          </a:ln>
        </p:spPr>
      </p:pic>
      <p:sp>
        <p:nvSpPr>
          <p:cNvPr id="151" name="Google Shape;151;p23"/>
          <p:cNvSpPr txBox="1"/>
          <p:nvPr/>
        </p:nvSpPr>
        <p:spPr>
          <a:xfrm>
            <a:off x="514350" y="1294175"/>
            <a:ext cx="4809600" cy="3202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B7B7B7"/>
              </a:buClr>
              <a:buSzPts val="1800"/>
              <a:buChar char="●"/>
            </a:pPr>
            <a:r>
              <a:rPr lang="en" sz="1800">
                <a:solidFill>
                  <a:srgbClr val="B7B7B7"/>
                </a:solidFill>
              </a:rPr>
              <a:t>Linearly Separable</a:t>
            </a:r>
            <a:endParaRPr sz="1800">
              <a:solidFill>
                <a:srgbClr val="B7B7B7"/>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Infinite Hyperplane</a:t>
            </a:r>
            <a:endParaRPr sz="1800">
              <a:solidFill>
                <a:schemeClr val="dk2"/>
              </a:solidFill>
            </a:endParaRPr>
          </a:p>
        </p:txBody>
      </p:sp>
      <p:pic>
        <p:nvPicPr>
          <p:cNvPr id="2" name="Audio 1">
            <a:hlinkClick r:id="" action="ppaction://media"/>
            <a:extLst>
              <a:ext uri="{FF2B5EF4-FFF2-40B4-BE49-F238E27FC236}">
                <a16:creationId xmlns:a16="http://schemas.microsoft.com/office/drawing/2014/main" id="{D45A6C7D-D246-664B-BD04-1EA424DC3B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classification (cont.)</a:t>
            </a:r>
            <a:endParaRPr/>
          </a:p>
        </p:txBody>
      </p:sp>
      <p:sp>
        <p:nvSpPr>
          <p:cNvPr id="157" name="Google Shape;15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8" name="Google Shape;158;p24"/>
          <p:cNvPicPr preferRelativeResize="0"/>
          <p:nvPr/>
        </p:nvPicPr>
        <p:blipFill>
          <a:blip r:embed="rId5">
            <a:alphaModFix/>
          </a:blip>
          <a:stretch>
            <a:fillRect/>
          </a:stretch>
        </p:blipFill>
        <p:spPr>
          <a:xfrm>
            <a:off x="5247875" y="1354225"/>
            <a:ext cx="3590325" cy="1810825"/>
          </a:xfrm>
          <a:prstGeom prst="rect">
            <a:avLst/>
          </a:prstGeom>
          <a:noFill/>
          <a:ln>
            <a:noFill/>
          </a:ln>
        </p:spPr>
      </p:pic>
      <p:sp>
        <p:nvSpPr>
          <p:cNvPr id="159" name="Google Shape;159;p24"/>
          <p:cNvSpPr txBox="1"/>
          <p:nvPr/>
        </p:nvSpPr>
        <p:spPr>
          <a:xfrm>
            <a:off x="514350" y="1294175"/>
            <a:ext cx="4809600" cy="3202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B7B7B7"/>
              </a:buClr>
              <a:buSzPts val="1800"/>
              <a:buChar char="●"/>
            </a:pPr>
            <a:r>
              <a:rPr lang="en" sz="1800">
                <a:solidFill>
                  <a:srgbClr val="B7B7B7"/>
                </a:solidFill>
              </a:rPr>
              <a:t>Linearly Separable</a:t>
            </a:r>
            <a:endParaRPr sz="1800">
              <a:solidFill>
                <a:srgbClr val="B7B7B7"/>
              </a:solidFill>
            </a:endParaRPr>
          </a:p>
          <a:p>
            <a:pPr marL="457200" lvl="0" indent="-342900" algn="l" rtl="0">
              <a:lnSpc>
                <a:spcPct val="115000"/>
              </a:lnSpc>
              <a:spcBef>
                <a:spcPts val="0"/>
              </a:spcBef>
              <a:spcAft>
                <a:spcPts val="0"/>
              </a:spcAft>
              <a:buClr>
                <a:srgbClr val="B7B7B7"/>
              </a:buClr>
              <a:buSzPts val="1800"/>
              <a:buChar char="●"/>
            </a:pPr>
            <a:r>
              <a:rPr lang="en" sz="1800">
                <a:solidFill>
                  <a:srgbClr val="B7B7B7"/>
                </a:solidFill>
              </a:rPr>
              <a:t>Infinite Hyperplane</a:t>
            </a:r>
            <a:endParaRPr sz="1800">
              <a:solidFill>
                <a:srgbClr val="B7B7B7"/>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Other Linear Classifier</a:t>
            </a:r>
            <a:endParaRPr sz="1800">
              <a:solidFill>
                <a:schemeClr val="dk2"/>
              </a:solidFill>
            </a:endParaRPr>
          </a:p>
          <a:p>
            <a:pPr marL="914400" lvl="1" indent="-317500" algn="l" rtl="0">
              <a:lnSpc>
                <a:spcPct val="115000"/>
              </a:lnSpc>
              <a:spcBef>
                <a:spcPts val="0"/>
              </a:spcBef>
              <a:spcAft>
                <a:spcPts val="0"/>
              </a:spcAft>
              <a:buClr>
                <a:schemeClr val="dk2"/>
              </a:buClr>
              <a:buSzPts val="1400"/>
              <a:buChar char="○"/>
            </a:pPr>
            <a:r>
              <a:rPr lang="en">
                <a:solidFill>
                  <a:schemeClr val="dk2"/>
                </a:solidFill>
              </a:rPr>
              <a:t>Perceptron</a:t>
            </a:r>
            <a:endParaRPr>
              <a:solidFill>
                <a:schemeClr val="dk2"/>
              </a:solidFill>
            </a:endParaRPr>
          </a:p>
          <a:p>
            <a:pPr marL="914400" lvl="1" indent="-317500" algn="l" rtl="0">
              <a:lnSpc>
                <a:spcPct val="115000"/>
              </a:lnSpc>
              <a:spcBef>
                <a:spcPts val="0"/>
              </a:spcBef>
              <a:spcAft>
                <a:spcPts val="0"/>
              </a:spcAft>
              <a:buClr>
                <a:schemeClr val="dk2"/>
              </a:buClr>
              <a:buSzPts val="1400"/>
              <a:buChar char="○"/>
            </a:pPr>
            <a:r>
              <a:rPr lang="en">
                <a:solidFill>
                  <a:schemeClr val="dk2"/>
                </a:solidFill>
              </a:rPr>
              <a:t>Support Vector Machine</a:t>
            </a:r>
            <a:endParaRPr>
              <a:solidFill>
                <a:schemeClr val="dk2"/>
              </a:solidFill>
            </a:endParaRPr>
          </a:p>
          <a:p>
            <a:pPr marL="0" lvl="0" indent="0" algn="l" rtl="0">
              <a:lnSpc>
                <a:spcPct val="115000"/>
              </a:lnSpc>
              <a:spcBef>
                <a:spcPts val="1600"/>
              </a:spcBef>
              <a:spcAft>
                <a:spcPts val="1600"/>
              </a:spcAft>
              <a:buNone/>
            </a:pPr>
            <a:endParaRPr sz="1800">
              <a:solidFill>
                <a:schemeClr val="dk2"/>
              </a:solidFill>
            </a:endParaRPr>
          </a:p>
        </p:txBody>
      </p:sp>
      <p:pic>
        <p:nvPicPr>
          <p:cNvPr id="2" name="Audio 1">
            <a:hlinkClick r:id="" action="ppaction://media"/>
            <a:extLst>
              <a:ext uri="{FF2B5EF4-FFF2-40B4-BE49-F238E27FC236}">
                <a16:creationId xmlns:a16="http://schemas.microsoft.com/office/drawing/2014/main" id="{6895D62B-6464-CB4A-8D51-BD0E295E05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classification (cont.)</a:t>
            </a:r>
            <a:endParaRPr/>
          </a:p>
        </p:txBody>
      </p:sp>
      <p:sp>
        <p:nvSpPr>
          <p:cNvPr id="165" name="Google Shape;165;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6" name="Google Shape;166;p25"/>
          <p:cNvPicPr preferRelativeResize="0"/>
          <p:nvPr/>
        </p:nvPicPr>
        <p:blipFill>
          <a:blip r:embed="rId5">
            <a:alphaModFix/>
          </a:blip>
          <a:stretch>
            <a:fillRect/>
          </a:stretch>
        </p:blipFill>
        <p:spPr>
          <a:xfrm>
            <a:off x="5247875" y="1354225"/>
            <a:ext cx="3590325" cy="1810825"/>
          </a:xfrm>
          <a:prstGeom prst="rect">
            <a:avLst/>
          </a:prstGeom>
          <a:noFill/>
          <a:ln>
            <a:noFill/>
          </a:ln>
        </p:spPr>
      </p:pic>
      <p:sp>
        <p:nvSpPr>
          <p:cNvPr id="167" name="Google Shape;167;p25"/>
          <p:cNvSpPr txBox="1"/>
          <p:nvPr/>
        </p:nvSpPr>
        <p:spPr>
          <a:xfrm>
            <a:off x="514350" y="1294175"/>
            <a:ext cx="4809600" cy="3202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B7B7B7"/>
              </a:buClr>
              <a:buSzPts val="1800"/>
              <a:buChar char="●"/>
            </a:pPr>
            <a:r>
              <a:rPr lang="en" sz="1800">
                <a:solidFill>
                  <a:srgbClr val="B7B7B7"/>
                </a:solidFill>
              </a:rPr>
              <a:t>Linearly Separable</a:t>
            </a:r>
            <a:endParaRPr sz="1800">
              <a:solidFill>
                <a:srgbClr val="B7B7B7"/>
              </a:solidFill>
            </a:endParaRPr>
          </a:p>
          <a:p>
            <a:pPr marL="457200" lvl="0" indent="-342900" algn="l" rtl="0">
              <a:lnSpc>
                <a:spcPct val="115000"/>
              </a:lnSpc>
              <a:spcBef>
                <a:spcPts val="0"/>
              </a:spcBef>
              <a:spcAft>
                <a:spcPts val="0"/>
              </a:spcAft>
              <a:buClr>
                <a:srgbClr val="B7B7B7"/>
              </a:buClr>
              <a:buSzPts val="1800"/>
              <a:buChar char="●"/>
            </a:pPr>
            <a:r>
              <a:rPr lang="en" sz="1800">
                <a:solidFill>
                  <a:srgbClr val="B7B7B7"/>
                </a:solidFill>
              </a:rPr>
              <a:t>Infinite Hyperplane</a:t>
            </a:r>
            <a:endParaRPr sz="1800">
              <a:solidFill>
                <a:srgbClr val="B7B7B7"/>
              </a:solidFill>
            </a:endParaRPr>
          </a:p>
          <a:p>
            <a:pPr marL="457200" lvl="0" indent="-342900" algn="l" rtl="0">
              <a:lnSpc>
                <a:spcPct val="115000"/>
              </a:lnSpc>
              <a:spcBef>
                <a:spcPts val="0"/>
              </a:spcBef>
              <a:spcAft>
                <a:spcPts val="0"/>
              </a:spcAft>
              <a:buClr>
                <a:srgbClr val="B7B7B7"/>
              </a:buClr>
              <a:buSzPts val="1800"/>
              <a:buChar char="●"/>
            </a:pPr>
            <a:r>
              <a:rPr lang="en" sz="1800">
                <a:solidFill>
                  <a:srgbClr val="B7B7B7"/>
                </a:solidFill>
              </a:rPr>
              <a:t>Other Linear Classifier</a:t>
            </a:r>
            <a:endParaRPr sz="1800">
              <a:solidFill>
                <a:srgbClr val="B7B7B7"/>
              </a:solidFill>
            </a:endParaRPr>
          </a:p>
          <a:p>
            <a:pPr marL="914400" lvl="1" indent="-317500" algn="l" rtl="0">
              <a:lnSpc>
                <a:spcPct val="115000"/>
              </a:lnSpc>
              <a:spcBef>
                <a:spcPts val="0"/>
              </a:spcBef>
              <a:spcAft>
                <a:spcPts val="0"/>
              </a:spcAft>
              <a:buClr>
                <a:srgbClr val="B7B7B7"/>
              </a:buClr>
              <a:buSzPts val="1400"/>
              <a:buChar char="○"/>
            </a:pPr>
            <a:r>
              <a:rPr lang="en">
                <a:solidFill>
                  <a:srgbClr val="B7B7B7"/>
                </a:solidFill>
              </a:rPr>
              <a:t>Perceptron</a:t>
            </a:r>
            <a:endParaRPr>
              <a:solidFill>
                <a:srgbClr val="B7B7B7"/>
              </a:solidFill>
            </a:endParaRPr>
          </a:p>
          <a:p>
            <a:pPr marL="914400" lvl="1" indent="-317500" algn="l" rtl="0">
              <a:lnSpc>
                <a:spcPct val="115000"/>
              </a:lnSpc>
              <a:spcBef>
                <a:spcPts val="0"/>
              </a:spcBef>
              <a:spcAft>
                <a:spcPts val="0"/>
              </a:spcAft>
              <a:buClr>
                <a:srgbClr val="B7B7B7"/>
              </a:buClr>
              <a:buSzPts val="1400"/>
              <a:buChar char="○"/>
            </a:pPr>
            <a:r>
              <a:rPr lang="en">
                <a:solidFill>
                  <a:srgbClr val="B7B7B7"/>
                </a:solidFill>
              </a:rPr>
              <a:t>Support Vector Machine</a:t>
            </a:r>
            <a:endParaRPr>
              <a:solidFill>
                <a:srgbClr val="B7B7B7"/>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What if the dataset is not linearly separable?</a:t>
            </a:r>
            <a:endParaRPr sz="1800">
              <a:solidFill>
                <a:schemeClr val="dk2"/>
              </a:solidFill>
            </a:endParaRPr>
          </a:p>
        </p:txBody>
      </p:sp>
      <p:pic>
        <p:nvPicPr>
          <p:cNvPr id="168" name="Google Shape;168;p25"/>
          <p:cNvPicPr preferRelativeResize="0"/>
          <p:nvPr/>
        </p:nvPicPr>
        <p:blipFill>
          <a:blip r:embed="rId6">
            <a:alphaModFix/>
          </a:blip>
          <a:stretch>
            <a:fillRect/>
          </a:stretch>
        </p:blipFill>
        <p:spPr>
          <a:xfrm>
            <a:off x="5096975" y="3150150"/>
            <a:ext cx="3590325" cy="1352610"/>
          </a:xfrm>
          <a:prstGeom prst="rect">
            <a:avLst/>
          </a:prstGeom>
          <a:noFill/>
          <a:ln>
            <a:noFill/>
          </a:ln>
        </p:spPr>
      </p:pic>
      <p:pic>
        <p:nvPicPr>
          <p:cNvPr id="2" name="Audio 1">
            <a:hlinkClick r:id="" action="ppaction://media"/>
            <a:extLst>
              <a:ext uri="{FF2B5EF4-FFF2-40B4-BE49-F238E27FC236}">
                <a16:creationId xmlns:a16="http://schemas.microsoft.com/office/drawing/2014/main" id="{35712FA7-A18E-D849-906E-10C1B0299F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and further reading</a:t>
            </a:r>
            <a:endParaRPr/>
          </a:p>
        </p:txBody>
      </p:sp>
      <p:sp>
        <p:nvSpPr>
          <p:cNvPr id="174" name="Google Shape;17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Rocchio, J. J. 1971. Relevance feedback in information retrieval. In Salton (1971b), pp. 313–323. 181, 193, 314, 530</a:t>
            </a:r>
            <a:endParaRPr/>
          </a:p>
          <a:p>
            <a:pPr marL="457200" lvl="0" indent="-342900" algn="l" rtl="0">
              <a:spcBef>
                <a:spcPts val="0"/>
              </a:spcBef>
              <a:spcAft>
                <a:spcPts val="0"/>
              </a:spcAft>
              <a:buSzPts val="1800"/>
              <a:buAutoNum type="arabicPeriod"/>
            </a:pPr>
            <a:r>
              <a:rPr lang="en"/>
              <a:t>Joachims, Thorsten. 1997. A probabilistic analysis of the Rocchio algorithm with tfidf for text categorization. In Proc. ICML, pp. 143–151. Morgan Kaufmann. 314, 525</a:t>
            </a:r>
            <a:endParaRPr/>
          </a:p>
          <a:p>
            <a:pPr marL="457200" lvl="0" indent="-342900" algn="l" rtl="0">
              <a:spcBef>
                <a:spcPts val="0"/>
              </a:spcBef>
              <a:spcAft>
                <a:spcPts val="0"/>
              </a:spcAft>
              <a:buSzPts val="1800"/>
              <a:buAutoNum type="arabicPeriod"/>
            </a:pPr>
            <a:r>
              <a:rPr lang="en"/>
              <a:t>Hastie, Trevor, Robert Tibshirani, and Jerome H. Friedman. 2001. The Elements of Statistical Learning: Data Mining, Inference, and Prediction. Springer. 286, 314, 315, 347, 523, 524, 531</a:t>
            </a:r>
            <a:endParaRPr/>
          </a:p>
          <a:p>
            <a:pPr marL="457200" lvl="0" indent="-342900" algn="l" rtl="0">
              <a:spcBef>
                <a:spcPts val="0"/>
              </a:spcBef>
              <a:spcAft>
                <a:spcPts val="0"/>
              </a:spcAft>
              <a:buSzPts val="1800"/>
              <a:buAutoNum type="arabicPeriod"/>
            </a:pPr>
            <a:r>
              <a:rPr lang="en"/>
              <a:t>Ghamrawi, Nadia, and Andrew McCallum. 2005. Collective multi-label classification. In Proc. CIKM, pp. 195–200. ACM Press. DOI: doi.acm.org/10.1145/1099554.1099591. 315, 523, 527</a:t>
            </a:r>
            <a:endParaRPr/>
          </a:p>
        </p:txBody>
      </p:sp>
      <p:pic>
        <p:nvPicPr>
          <p:cNvPr id="2" name="Audio 1">
            <a:hlinkClick r:id="" action="ppaction://media"/>
            <a:extLst>
              <a:ext uri="{FF2B5EF4-FFF2-40B4-BE49-F238E27FC236}">
                <a16:creationId xmlns:a16="http://schemas.microsoft.com/office/drawing/2014/main" id="{F81B9F3D-AE73-724D-8466-A0B9C76584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4800" b="1"/>
              <a:t>Questions?</a:t>
            </a:r>
            <a:endParaRPr sz="4800" b="1"/>
          </a:p>
        </p:txBody>
      </p:sp>
      <p:pic>
        <p:nvPicPr>
          <p:cNvPr id="2" name="Audio 1">
            <a:hlinkClick r:id="" action="ppaction://media"/>
            <a:extLst>
              <a:ext uri="{FF2B5EF4-FFF2-40B4-BE49-F238E27FC236}">
                <a16:creationId xmlns:a16="http://schemas.microsoft.com/office/drawing/2014/main" id="{1F9DBDF6-5159-6043-8CDF-0FA12B91C7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400"/>
              <a:t>When performing the text classification, the axis of the Vector Space represent what?</a:t>
            </a:r>
            <a:endParaRPr sz="2400"/>
          </a:p>
        </p:txBody>
      </p:sp>
      <p:pic>
        <p:nvPicPr>
          <p:cNvPr id="3" name="Audio 2">
            <a:hlinkClick r:id="" action="ppaction://media"/>
            <a:extLst>
              <a:ext uri="{FF2B5EF4-FFF2-40B4-BE49-F238E27FC236}">
                <a16:creationId xmlns:a16="http://schemas.microsoft.com/office/drawing/2014/main" id="{A1CC2912-EC12-8F46-8A64-EBE455E76A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4800" b="1"/>
              <a:t>Thank You</a:t>
            </a:r>
            <a:endParaRPr sz="4800" b="1"/>
          </a:p>
        </p:txBody>
      </p:sp>
      <p:pic>
        <p:nvPicPr>
          <p:cNvPr id="4" name="Audio 3">
            <a:hlinkClick r:id="" action="ppaction://media"/>
            <a:extLst>
              <a:ext uri="{FF2B5EF4-FFF2-40B4-BE49-F238E27FC236}">
                <a16:creationId xmlns:a16="http://schemas.microsoft.com/office/drawing/2014/main" id="{51E65B30-1FBB-374A-B906-D9E45B1FAC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Topics Covered</a:t>
            </a:r>
            <a:endParaRPr/>
          </a:p>
        </p:txBody>
      </p:sp>
      <p:sp>
        <p:nvSpPr>
          <p:cNvPr id="63" name="Google Shape;63;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Vector Space Model</a:t>
            </a:r>
            <a:endParaRPr/>
          </a:p>
          <a:p>
            <a:pPr marL="457200" lvl="0" indent="-342900" algn="l" rtl="0">
              <a:spcBef>
                <a:spcPts val="0"/>
              </a:spcBef>
              <a:spcAft>
                <a:spcPts val="0"/>
              </a:spcAft>
              <a:buSzPts val="1800"/>
              <a:buAutoNum type="arabicPeriod"/>
            </a:pPr>
            <a:r>
              <a:rPr lang="en"/>
              <a:t>Contiguity Hypothesis</a:t>
            </a:r>
            <a:endParaRPr/>
          </a:p>
          <a:p>
            <a:pPr marL="457200" lvl="0" indent="-342900" algn="l" rtl="0">
              <a:spcBef>
                <a:spcPts val="0"/>
              </a:spcBef>
              <a:spcAft>
                <a:spcPts val="0"/>
              </a:spcAft>
              <a:buSzPts val="1800"/>
              <a:buAutoNum type="arabicPeriod"/>
            </a:pPr>
            <a:r>
              <a:rPr lang="en"/>
              <a:t>Rocchio Classification </a:t>
            </a:r>
            <a:endParaRPr/>
          </a:p>
          <a:p>
            <a:pPr marL="457200" lvl="0" indent="-342900" algn="l" rtl="0">
              <a:spcBef>
                <a:spcPts val="0"/>
              </a:spcBef>
              <a:spcAft>
                <a:spcPts val="0"/>
              </a:spcAft>
              <a:buSzPts val="1800"/>
              <a:buAutoNum type="arabicPeriod"/>
            </a:pPr>
            <a:r>
              <a:rPr lang="en"/>
              <a:t>K-nearest Neighbor Classification</a:t>
            </a:r>
            <a:endParaRPr/>
          </a:p>
          <a:p>
            <a:pPr marL="457200" lvl="0" indent="-342900" algn="l" rtl="0">
              <a:spcBef>
                <a:spcPts val="0"/>
              </a:spcBef>
              <a:spcAft>
                <a:spcPts val="0"/>
              </a:spcAft>
              <a:buSzPts val="1800"/>
              <a:buAutoNum type="arabicPeriod"/>
            </a:pPr>
            <a:r>
              <a:rPr lang="en"/>
              <a:t>Linear Classifiers</a:t>
            </a:r>
            <a:endParaRPr/>
          </a:p>
        </p:txBody>
      </p:sp>
      <p:pic>
        <p:nvPicPr>
          <p:cNvPr id="2" name="Audio 1">
            <a:hlinkClick r:id="" action="ppaction://media"/>
            <a:extLst>
              <a:ext uri="{FF2B5EF4-FFF2-40B4-BE49-F238E27FC236}">
                <a16:creationId xmlns:a16="http://schemas.microsoft.com/office/drawing/2014/main" id="{91A2AA4E-AC72-B84C-A5C3-498ABEACE4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 Space Model</a:t>
            </a:r>
            <a:endParaRPr/>
          </a:p>
        </p:txBody>
      </p:sp>
      <p:sp>
        <p:nvSpPr>
          <p:cNvPr id="69" name="Google Shape;69;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0" name="Google Shape;70;p14"/>
          <p:cNvPicPr preferRelativeResize="0"/>
          <p:nvPr/>
        </p:nvPicPr>
        <p:blipFill>
          <a:blip r:embed="rId5">
            <a:alphaModFix/>
          </a:blip>
          <a:stretch>
            <a:fillRect/>
          </a:stretch>
        </p:blipFill>
        <p:spPr>
          <a:xfrm>
            <a:off x="5181598" y="1371600"/>
            <a:ext cx="3697251" cy="2682315"/>
          </a:xfrm>
          <a:prstGeom prst="rect">
            <a:avLst/>
          </a:prstGeom>
          <a:noFill/>
          <a:ln>
            <a:noFill/>
          </a:ln>
        </p:spPr>
      </p:pic>
      <p:sp>
        <p:nvSpPr>
          <p:cNvPr id="71" name="Google Shape;71;p14"/>
          <p:cNvSpPr txBox="1"/>
          <p:nvPr/>
        </p:nvSpPr>
        <p:spPr>
          <a:xfrm>
            <a:off x="414800" y="1244400"/>
            <a:ext cx="4015200" cy="3218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 sz="1800">
                <a:solidFill>
                  <a:schemeClr val="dk2"/>
                </a:solidFill>
              </a:rPr>
              <a:t>Represent collection of documents as a set of vectors in common space</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The vector of document has one component for each dictionary term</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These documents all share a single common space</a:t>
            </a:r>
            <a:endParaRPr/>
          </a:p>
        </p:txBody>
      </p:sp>
      <p:sp>
        <p:nvSpPr>
          <p:cNvPr id="72" name="Google Shape;72;p14"/>
          <p:cNvSpPr txBox="1"/>
          <p:nvPr/>
        </p:nvSpPr>
        <p:spPr>
          <a:xfrm>
            <a:off x="5342600" y="4147975"/>
            <a:ext cx="3401400" cy="3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Fig: Vector space of word documents</a:t>
            </a:r>
            <a:endParaRPr/>
          </a:p>
        </p:txBody>
      </p:sp>
      <p:pic>
        <p:nvPicPr>
          <p:cNvPr id="2" name="Audio 1">
            <a:hlinkClick r:id="" action="ppaction://media"/>
            <a:extLst>
              <a:ext uri="{FF2B5EF4-FFF2-40B4-BE49-F238E27FC236}">
                <a16:creationId xmlns:a16="http://schemas.microsoft.com/office/drawing/2014/main" id="{0BDE1359-EDCA-DC49-B7BF-1D066DA47C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Contiguity hypothesis</a:t>
            </a:r>
            <a:endParaRPr/>
          </a:p>
        </p:txBody>
      </p:sp>
      <p:sp>
        <p:nvSpPr>
          <p:cNvPr id="78" name="Google Shape;7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9" name="Google Shape;79;p15"/>
          <p:cNvPicPr preferRelativeResize="0"/>
          <p:nvPr/>
        </p:nvPicPr>
        <p:blipFill>
          <a:blip r:embed="rId5">
            <a:alphaModFix/>
          </a:blip>
          <a:stretch>
            <a:fillRect/>
          </a:stretch>
        </p:blipFill>
        <p:spPr>
          <a:xfrm>
            <a:off x="4928748" y="1295400"/>
            <a:ext cx="3950099" cy="2865749"/>
          </a:xfrm>
          <a:prstGeom prst="rect">
            <a:avLst/>
          </a:prstGeom>
          <a:noFill/>
          <a:ln>
            <a:noFill/>
          </a:ln>
        </p:spPr>
      </p:pic>
      <p:sp>
        <p:nvSpPr>
          <p:cNvPr id="80" name="Google Shape;80;p15"/>
          <p:cNvSpPr txBox="1"/>
          <p:nvPr/>
        </p:nvSpPr>
        <p:spPr>
          <a:xfrm>
            <a:off x="273625" y="1932700"/>
            <a:ext cx="4291500" cy="1683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AutoNum type="arabicPeriod"/>
            </a:pPr>
            <a:r>
              <a:rPr lang="en" sz="1800">
                <a:solidFill>
                  <a:schemeClr val="dk2"/>
                </a:solidFill>
              </a:rPr>
              <a:t>Documents in the same class form a contiguous region</a:t>
            </a:r>
            <a:endParaRPr sz="1800">
              <a:solidFill>
                <a:schemeClr val="dk2"/>
              </a:solidFill>
            </a:endParaRPr>
          </a:p>
          <a:p>
            <a:pPr marL="457200" lvl="0" indent="-342900" algn="l" rtl="0">
              <a:lnSpc>
                <a:spcPct val="115000"/>
              </a:lnSpc>
              <a:spcBef>
                <a:spcPts val="0"/>
              </a:spcBef>
              <a:spcAft>
                <a:spcPts val="0"/>
              </a:spcAft>
              <a:buClr>
                <a:schemeClr val="dk2"/>
              </a:buClr>
              <a:buSzPts val="1800"/>
              <a:buAutoNum type="arabicPeriod"/>
            </a:pPr>
            <a:r>
              <a:rPr lang="en" sz="1800">
                <a:solidFill>
                  <a:schemeClr val="dk2"/>
                </a:solidFill>
              </a:rPr>
              <a:t>Regions of different classes do not overlap</a:t>
            </a:r>
            <a:endParaRPr/>
          </a:p>
        </p:txBody>
      </p:sp>
      <p:sp>
        <p:nvSpPr>
          <p:cNvPr id="81" name="Google Shape;81;p15"/>
          <p:cNvSpPr txBox="1"/>
          <p:nvPr/>
        </p:nvSpPr>
        <p:spPr>
          <a:xfrm>
            <a:off x="5167750" y="4274125"/>
            <a:ext cx="3872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Fig: Vector space classification into three classes</a:t>
            </a:r>
            <a:endParaRPr/>
          </a:p>
        </p:txBody>
      </p:sp>
      <p:pic>
        <p:nvPicPr>
          <p:cNvPr id="2" name="Audio 1">
            <a:hlinkClick r:id="" action="ppaction://media"/>
            <a:extLst>
              <a:ext uri="{FF2B5EF4-FFF2-40B4-BE49-F238E27FC236}">
                <a16:creationId xmlns:a16="http://schemas.microsoft.com/office/drawing/2014/main" id="{E856A320-5753-B947-A295-CE859BE902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Rocchio classification</a:t>
            </a:r>
            <a:endParaRPr/>
          </a:p>
        </p:txBody>
      </p:sp>
      <p:sp>
        <p:nvSpPr>
          <p:cNvPr id="87" name="Google Shape;8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8" name="Google Shape;88;p16"/>
          <p:cNvPicPr preferRelativeResize="0"/>
          <p:nvPr/>
        </p:nvPicPr>
        <p:blipFill>
          <a:blip r:embed="rId5">
            <a:alphaModFix/>
          </a:blip>
          <a:stretch>
            <a:fillRect/>
          </a:stretch>
        </p:blipFill>
        <p:spPr>
          <a:xfrm>
            <a:off x="5115848" y="1371600"/>
            <a:ext cx="3686801" cy="2674725"/>
          </a:xfrm>
          <a:prstGeom prst="rect">
            <a:avLst/>
          </a:prstGeom>
          <a:noFill/>
          <a:ln>
            <a:noFill/>
          </a:ln>
        </p:spPr>
      </p:pic>
      <p:sp>
        <p:nvSpPr>
          <p:cNvPr id="89" name="Google Shape;89;p16"/>
          <p:cNvSpPr txBox="1"/>
          <p:nvPr/>
        </p:nvSpPr>
        <p:spPr>
          <a:xfrm>
            <a:off x="431400" y="1294175"/>
            <a:ext cx="4512900" cy="117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chemeClr val="dk2"/>
                </a:solidFill>
              </a:rPr>
              <a:t>Good Decision Boundary:</a:t>
            </a:r>
            <a:r>
              <a:rPr lang="en" sz="1800">
                <a:solidFill>
                  <a:schemeClr val="dk2"/>
                </a:solidFill>
              </a:rPr>
              <a:t> A decision boundary that provide high classification accuracy on data unseen during training.</a:t>
            </a:r>
            <a:endParaRPr/>
          </a:p>
        </p:txBody>
      </p:sp>
      <p:sp>
        <p:nvSpPr>
          <p:cNvPr id="90" name="Google Shape;90;p16"/>
          <p:cNvSpPr txBox="1"/>
          <p:nvPr/>
        </p:nvSpPr>
        <p:spPr>
          <a:xfrm>
            <a:off x="447975" y="2953375"/>
            <a:ext cx="4512900" cy="129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chemeClr val="dk2"/>
                </a:solidFill>
              </a:rPr>
              <a:t>Purpose of Rocchio Classification:</a:t>
            </a:r>
            <a:r>
              <a:rPr lang="en" sz="1800">
                <a:solidFill>
                  <a:schemeClr val="dk2"/>
                </a:solidFill>
              </a:rPr>
              <a:t> Computing good class boundaries by using centroids to define the boundaries.</a:t>
            </a:r>
            <a:endParaRPr/>
          </a:p>
        </p:txBody>
      </p:sp>
      <p:pic>
        <p:nvPicPr>
          <p:cNvPr id="2" name="Audio 1">
            <a:hlinkClick r:id="" action="ppaction://media"/>
            <a:extLst>
              <a:ext uri="{FF2B5EF4-FFF2-40B4-BE49-F238E27FC236}">
                <a16:creationId xmlns:a16="http://schemas.microsoft.com/office/drawing/2014/main" id="{037AF9A4-26DE-9C49-BA13-43AEC3162D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Rocchio classification (Cont.)</a:t>
            </a:r>
            <a:endParaRPr/>
          </a:p>
        </p:txBody>
      </p:sp>
      <p:sp>
        <p:nvSpPr>
          <p:cNvPr id="96" name="Google Shape;9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centroid of a class c is computed as the vector average or center of mass of its members:</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Where D</a:t>
            </a:r>
            <a:r>
              <a:rPr lang="en" baseline="-25000"/>
              <a:t>c</a:t>
            </a:r>
            <a:r>
              <a:rPr lang="en"/>
              <a:t> is the set of documents in D whose class is c: D</a:t>
            </a:r>
            <a:r>
              <a:rPr lang="en" baseline="-25000"/>
              <a:t>c</a:t>
            </a:r>
            <a:r>
              <a:rPr lang="en"/>
              <a:t> ={ d : ⟨d,c⟩ ∈ D }</a:t>
            </a:r>
            <a:endParaRPr/>
          </a:p>
        </p:txBody>
      </p:sp>
      <p:pic>
        <p:nvPicPr>
          <p:cNvPr id="97" name="Google Shape;97;p17"/>
          <p:cNvPicPr preferRelativeResize="0"/>
          <p:nvPr/>
        </p:nvPicPr>
        <p:blipFill>
          <a:blip r:embed="rId5">
            <a:alphaModFix/>
          </a:blip>
          <a:stretch>
            <a:fillRect/>
          </a:stretch>
        </p:blipFill>
        <p:spPr>
          <a:xfrm>
            <a:off x="2864250" y="2358325"/>
            <a:ext cx="2545950" cy="840200"/>
          </a:xfrm>
          <a:prstGeom prst="rect">
            <a:avLst/>
          </a:prstGeom>
          <a:noFill/>
          <a:ln>
            <a:noFill/>
          </a:ln>
        </p:spPr>
      </p:pic>
      <p:pic>
        <p:nvPicPr>
          <p:cNvPr id="2" name="Audio 1">
            <a:hlinkClick r:id="" action="ppaction://media"/>
            <a:extLst>
              <a:ext uri="{FF2B5EF4-FFF2-40B4-BE49-F238E27FC236}">
                <a16:creationId xmlns:a16="http://schemas.microsoft.com/office/drawing/2014/main" id="{F68BBB5D-B1AF-034B-9FC4-85A81331FC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Rocchio classification (Cont.)</a:t>
            </a:r>
            <a:endParaRPr/>
          </a:p>
        </p:txBody>
      </p:sp>
      <p:sp>
        <p:nvSpPr>
          <p:cNvPr id="103" name="Google Shape;10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4" name="Google Shape;104;p18"/>
          <p:cNvPicPr preferRelativeResize="0"/>
          <p:nvPr/>
        </p:nvPicPr>
        <p:blipFill>
          <a:blip r:embed="rId5">
            <a:alphaModFix/>
          </a:blip>
          <a:stretch>
            <a:fillRect/>
          </a:stretch>
        </p:blipFill>
        <p:spPr>
          <a:xfrm>
            <a:off x="5233223" y="1188225"/>
            <a:ext cx="3566273" cy="2774349"/>
          </a:xfrm>
          <a:prstGeom prst="rect">
            <a:avLst/>
          </a:prstGeom>
          <a:noFill/>
          <a:ln>
            <a:noFill/>
          </a:ln>
        </p:spPr>
      </p:pic>
      <p:sp>
        <p:nvSpPr>
          <p:cNvPr id="105" name="Google Shape;105;p18"/>
          <p:cNvSpPr txBox="1"/>
          <p:nvPr/>
        </p:nvSpPr>
        <p:spPr>
          <a:xfrm>
            <a:off x="5485175" y="4005425"/>
            <a:ext cx="33516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Fig: Rocchio classification</a:t>
            </a:r>
            <a:endParaRPr/>
          </a:p>
        </p:txBody>
      </p:sp>
      <p:sp>
        <p:nvSpPr>
          <p:cNvPr id="106" name="Google Shape;106;p18"/>
          <p:cNvSpPr txBox="1"/>
          <p:nvPr/>
        </p:nvSpPr>
        <p:spPr>
          <a:xfrm>
            <a:off x="355200" y="1251150"/>
            <a:ext cx="4031700" cy="5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t>|a1| = |a2|; </a:t>
            </a:r>
            <a:r>
              <a:rPr lang="en" sz="1800" b="1">
                <a:solidFill>
                  <a:schemeClr val="dk1"/>
                </a:solidFill>
              </a:rPr>
              <a:t>|b1| = |b2|; |c1| = |c2|</a:t>
            </a:r>
            <a:endParaRPr sz="1800" b="1">
              <a:solidFill>
                <a:schemeClr val="dk1"/>
              </a:solidFill>
            </a:endParaRPr>
          </a:p>
        </p:txBody>
      </p:sp>
      <p:pic>
        <p:nvPicPr>
          <p:cNvPr id="107" name="Google Shape;107;p18"/>
          <p:cNvPicPr preferRelativeResize="0"/>
          <p:nvPr/>
        </p:nvPicPr>
        <p:blipFill>
          <a:blip r:embed="rId6">
            <a:alphaModFix/>
          </a:blip>
          <a:stretch>
            <a:fillRect/>
          </a:stretch>
        </p:blipFill>
        <p:spPr>
          <a:xfrm>
            <a:off x="708750" y="1697825"/>
            <a:ext cx="3221074" cy="2378874"/>
          </a:xfrm>
          <a:prstGeom prst="rect">
            <a:avLst/>
          </a:prstGeom>
          <a:noFill/>
          <a:ln>
            <a:noFill/>
          </a:ln>
        </p:spPr>
      </p:pic>
      <p:sp>
        <p:nvSpPr>
          <p:cNvPr id="108" name="Google Shape;108;p18"/>
          <p:cNvSpPr txBox="1"/>
          <p:nvPr/>
        </p:nvSpPr>
        <p:spPr>
          <a:xfrm>
            <a:off x="514350" y="4114800"/>
            <a:ext cx="4031700"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 Rocchio classification: Training and testing.</a:t>
            </a:r>
            <a:endParaRPr/>
          </a:p>
        </p:txBody>
      </p:sp>
      <p:pic>
        <p:nvPicPr>
          <p:cNvPr id="2" name="Audio 1">
            <a:hlinkClick r:id="" action="ppaction://media"/>
            <a:extLst>
              <a:ext uri="{FF2B5EF4-FFF2-40B4-BE49-F238E27FC236}">
                <a16:creationId xmlns:a16="http://schemas.microsoft.com/office/drawing/2014/main" id="{0D01F3D9-4B01-5D48-8A17-CA114C12B3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 classification</a:t>
            </a:r>
            <a:endParaRPr/>
          </a:p>
        </p:txBody>
      </p:sp>
      <p:sp>
        <p:nvSpPr>
          <p:cNvPr id="114" name="Google Shape;11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15" name="Google Shape;115;p19"/>
          <p:cNvSpPr txBox="1"/>
          <p:nvPr/>
        </p:nvSpPr>
        <p:spPr>
          <a:xfrm>
            <a:off x="4485763" y="4076075"/>
            <a:ext cx="4197600"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 Voronoi tessellation and decision boundaries</a:t>
            </a:r>
            <a:endParaRPr/>
          </a:p>
        </p:txBody>
      </p:sp>
      <p:pic>
        <p:nvPicPr>
          <p:cNvPr id="116" name="Google Shape;116;p19"/>
          <p:cNvPicPr preferRelativeResize="0"/>
          <p:nvPr/>
        </p:nvPicPr>
        <p:blipFill>
          <a:blip r:embed="rId5">
            <a:alphaModFix/>
          </a:blip>
          <a:stretch>
            <a:fillRect/>
          </a:stretch>
        </p:blipFill>
        <p:spPr>
          <a:xfrm>
            <a:off x="4521945" y="1295400"/>
            <a:ext cx="4125223" cy="2704474"/>
          </a:xfrm>
          <a:prstGeom prst="rect">
            <a:avLst/>
          </a:prstGeom>
          <a:noFill/>
          <a:ln>
            <a:noFill/>
          </a:ln>
        </p:spPr>
      </p:pic>
      <p:sp>
        <p:nvSpPr>
          <p:cNvPr id="117" name="Google Shape;117;p19"/>
          <p:cNvSpPr txBox="1"/>
          <p:nvPr/>
        </p:nvSpPr>
        <p:spPr>
          <a:xfrm>
            <a:off x="447975" y="1294175"/>
            <a:ext cx="3915600" cy="11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Voronoi Tessellation: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Decomposes space into Voronoi cells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Each object’s cell consists of all points that are closer to the object than to other objects</a:t>
            </a:r>
            <a:endParaRPr>
              <a:solidFill>
                <a:schemeClr val="dk1"/>
              </a:solidFill>
            </a:endParaRPr>
          </a:p>
        </p:txBody>
      </p:sp>
      <p:sp>
        <p:nvSpPr>
          <p:cNvPr id="118" name="Google Shape;118;p19"/>
          <p:cNvSpPr txBox="1"/>
          <p:nvPr/>
        </p:nvSpPr>
        <p:spPr>
          <a:xfrm>
            <a:off x="573975" y="3052900"/>
            <a:ext cx="3816000" cy="13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Selection of K:</a:t>
            </a:r>
            <a:endParaRPr/>
          </a:p>
          <a:p>
            <a:pPr marL="457200" lvl="0" indent="-317500" algn="l" rtl="0">
              <a:spcBef>
                <a:spcPts val="0"/>
              </a:spcBef>
              <a:spcAft>
                <a:spcPts val="0"/>
              </a:spcAft>
              <a:buSzPts val="1400"/>
              <a:buChar char="●"/>
            </a:pPr>
            <a:r>
              <a:rPr lang="en"/>
              <a:t>K=1 is not a good choice due to high error rate.</a:t>
            </a:r>
            <a:endParaRPr/>
          </a:p>
          <a:p>
            <a:pPr marL="457200" lvl="0" indent="-317500" algn="l" rtl="0">
              <a:spcBef>
                <a:spcPts val="0"/>
              </a:spcBef>
              <a:spcAft>
                <a:spcPts val="0"/>
              </a:spcAft>
              <a:buSzPts val="1400"/>
              <a:buChar char="●"/>
            </a:pPr>
            <a:r>
              <a:rPr lang="en"/>
              <a:t>K is chosen as odd number to break the ties. K=3,5, 7 … are very common.</a:t>
            </a:r>
            <a:endParaRPr/>
          </a:p>
        </p:txBody>
      </p:sp>
      <p:pic>
        <p:nvPicPr>
          <p:cNvPr id="2" name="Audio 1">
            <a:hlinkClick r:id="" action="ppaction://media"/>
            <a:extLst>
              <a:ext uri="{FF2B5EF4-FFF2-40B4-BE49-F238E27FC236}">
                <a16:creationId xmlns:a16="http://schemas.microsoft.com/office/drawing/2014/main" id="{8011D9AB-0816-8140-B0FE-8514687711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00" y="28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K-nearest neighbor classification (cont.)</a:t>
            </a:r>
            <a:endParaRPr/>
          </a:p>
        </p:txBody>
      </p:sp>
      <p:sp>
        <p:nvSpPr>
          <p:cNvPr id="124" name="Google Shape;12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5" name="Google Shape;125;p20"/>
          <p:cNvPicPr preferRelativeResize="0"/>
          <p:nvPr/>
        </p:nvPicPr>
        <p:blipFill>
          <a:blip r:embed="rId5">
            <a:alphaModFix/>
          </a:blip>
          <a:stretch>
            <a:fillRect/>
          </a:stretch>
        </p:blipFill>
        <p:spPr>
          <a:xfrm>
            <a:off x="4521945" y="1295400"/>
            <a:ext cx="4125223" cy="2704474"/>
          </a:xfrm>
          <a:prstGeom prst="rect">
            <a:avLst/>
          </a:prstGeom>
          <a:noFill/>
          <a:ln>
            <a:noFill/>
          </a:ln>
        </p:spPr>
      </p:pic>
      <p:sp>
        <p:nvSpPr>
          <p:cNvPr id="126" name="Google Shape;126;p20"/>
          <p:cNvSpPr txBox="1"/>
          <p:nvPr/>
        </p:nvSpPr>
        <p:spPr>
          <a:xfrm>
            <a:off x="4485763" y="4076075"/>
            <a:ext cx="4197600"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Fig: Voronoi tessellation and decision boundaries</a:t>
            </a:r>
            <a:endParaRPr/>
          </a:p>
        </p:txBody>
      </p:sp>
      <p:pic>
        <p:nvPicPr>
          <p:cNvPr id="127" name="Google Shape;127;p20"/>
          <p:cNvPicPr preferRelativeResize="0"/>
          <p:nvPr/>
        </p:nvPicPr>
        <p:blipFill>
          <a:blip r:embed="rId6">
            <a:alphaModFix/>
          </a:blip>
          <a:stretch>
            <a:fillRect/>
          </a:stretch>
        </p:blipFill>
        <p:spPr>
          <a:xfrm>
            <a:off x="304800" y="1273399"/>
            <a:ext cx="4419600" cy="2433638"/>
          </a:xfrm>
          <a:prstGeom prst="rect">
            <a:avLst/>
          </a:prstGeom>
          <a:noFill/>
          <a:ln>
            <a:noFill/>
          </a:ln>
        </p:spPr>
      </p:pic>
      <p:sp>
        <p:nvSpPr>
          <p:cNvPr id="128" name="Google Shape;128;p20"/>
          <p:cNvSpPr txBox="1"/>
          <p:nvPr/>
        </p:nvSpPr>
        <p:spPr>
          <a:xfrm>
            <a:off x="438150" y="3733800"/>
            <a:ext cx="4031700" cy="6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Fig: kNN training (with preprocessing) and testing.</a:t>
            </a:r>
            <a:endParaRPr/>
          </a:p>
        </p:txBody>
      </p:sp>
      <p:pic>
        <p:nvPicPr>
          <p:cNvPr id="2" name="Audio 1">
            <a:hlinkClick r:id="" action="ppaction://media"/>
            <a:extLst>
              <a:ext uri="{FF2B5EF4-FFF2-40B4-BE49-F238E27FC236}">
                <a16:creationId xmlns:a16="http://schemas.microsoft.com/office/drawing/2014/main" id="{2283B793-DBBC-3C49-A845-EED0AEF529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UNC Charlot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2198</Words>
  <Application>Microsoft Macintosh PowerPoint</Application>
  <PresentationFormat>On-screen Show (16:9)</PresentationFormat>
  <Paragraphs>147</Paragraphs>
  <Slides>18</Slides>
  <Notes>18</Notes>
  <HiddenSlides>0</HiddenSlides>
  <MMClips>18</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UNC Charlotte</vt:lpstr>
      <vt:lpstr>ITCS 6190/8190, Spring 2020 Vector Space Classification </vt:lpstr>
      <vt:lpstr>Topics Covered</vt:lpstr>
      <vt:lpstr>Vector Space Model</vt:lpstr>
      <vt:lpstr>Contiguity hypothesis</vt:lpstr>
      <vt:lpstr>Rocchio classification</vt:lpstr>
      <vt:lpstr>Rocchio classification (Cont.)</vt:lpstr>
      <vt:lpstr>Rocchio classification (Cont.)</vt:lpstr>
      <vt:lpstr>K-nearest neighbor classification</vt:lpstr>
      <vt:lpstr>K-nearest neighbor classification (cont.)</vt:lpstr>
      <vt:lpstr>Linear classification</vt:lpstr>
      <vt:lpstr>Linear classification (cont.)</vt:lpstr>
      <vt:lpstr>Linear classification (cont.)</vt:lpstr>
      <vt:lpstr>Linear classification (cont.)</vt:lpstr>
      <vt:lpstr>Linear classification (cont.)</vt:lpstr>
      <vt:lpstr>References and further reading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ITCS 6190/8190, Spring 2020 Vector Space Classification </dc:title>
  <cp:lastModifiedBy>Microsoft Office User</cp:lastModifiedBy>
  <cp:revision>6</cp:revision>
  <dcterms:modified xsi:type="dcterms:W3CDTF">2020-04-28T22:50:14Z</dcterms:modified>
</cp:coreProperties>
</file>